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56" r:id="rId2"/>
    <p:sldId id="257" r:id="rId3"/>
    <p:sldId id="268" r:id="rId4"/>
    <p:sldId id="284" r:id="rId5"/>
    <p:sldId id="287" r:id="rId6"/>
    <p:sldId id="277" r:id="rId7"/>
    <p:sldId id="288" r:id="rId8"/>
    <p:sldId id="270" r:id="rId9"/>
    <p:sldId id="271" r:id="rId10"/>
    <p:sldId id="272" r:id="rId11"/>
    <p:sldId id="273" r:id="rId12"/>
    <p:sldId id="274" r:id="rId13"/>
    <p:sldId id="275" r:id="rId14"/>
    <p:sldId id="276" r:id="rId15"/>
    <p:sldId id="286" r:id="rId16"/>
    <p:sldId id="265" r:id="rId17"/>
    <p:sldId id="289" r:id="rId18"/>
    <p:sldId id="306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839" autoAdjust="0"/>
    <p:restoredTop sz="94660"/>
  </p:normalViewPr>
  <p:slideViewPr>
    <p:cSldViewPr snapToGrid="0">
      <p:cViewPr varScale="1">
        <p:scale>
          <a:sx n="84" d="100"/>
          <a:sy n="84" d="100"/>
        </p:scale>
        <p:origin x="728" y="1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FFE961-F5B3-41E0-AF2F-B98DF9154574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12C924-96FC-4ACD-8C11-6FB7C3AFF65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937140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661337CB-BE16-0245-B75D-EBE993CE7BE2}"/>
              </a:ext>
            </a:extLst>
          </p:cNvPr>
          <p:cNvSpPr txBox="1"/>
          <p:nvPr userDrawn="1"/>
        </p:nvSpPr>
        <p:spPr>
          <a:xfrm>
            <a:off x="9807382" y="6463107"/>
            <a:ext cx="21501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©BeeHealthyStories 2016</a:t>
            </a:r>
          </a:p>
        </p:txBody>
      </p:sp>
    </p:spTree>
    <p:extLst>
      <p:ext uri="{BB962C8B-B14F-4D97-AF65-F5344CB8AC3E}">
        <p14:creationId xmlns:p14="http://schemas.microsoft.com/office/powerpoint/2010/main" val="3423449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55154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09992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88143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5388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59434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06893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80894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10651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84576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00097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66276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tif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tif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2998" y="651753"/>
            <a:ext cx="10315208" cy="3200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439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7001" y="77787"/>
            <a:ext cx="11935884" cy="678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552465"/>
              </p:ext>
            </p:extLst>
          </p:nvPr>
        </p:nvGraphicFramePr>
        <p:xfrm>
          <a:off x="5992735" y="0"/>
          <a:ext cx="6070150" cy="1432560"/>
        </p:xfrm>
        <a:graphic>
          <a:graphicData uri="http://schemas.openxmlformats.org/drawingml/2006/table">
            <a:tbl>
              <a:tblPr/>
              <a:tblGrid>
                <a:gridCol w="60701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228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4400" b="1" i="0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</a:rPr>
                        <a:t>What new powers could pears give?</a:t>
                      </a:r>
                      <a:endParaRPr lang="en-GB" sz="4400" i="0" dirty="0"/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2273CF81-5F7F-924E-AFB1-E4FAF4A1BD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4314639">
            <a:off x="5612218" y="3126070"/>
            <a:ext cx="2935133" cy="3513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6884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7001" y="38101"/>
            <a:ext cx="11935884" cy="678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3914394"/>
              </p:ext>
            </p:extLst>
          </p:nvPr>
        </p:nvGraphicFramePr>
        <p:xfrm>
          <a:off x="6234335" y="0"/>
          <a:ext cx="5957665" cy="1859280"/>
        </p:xfrm>
        <a:graphic>
          <a:graphicData uri="http://schemas.openxmlformats.org/drawingml/2006/table">
            <a:tbl>
              <a:tblPr/>
              <a:tblGrid>
                <a:gridCol w="59576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4800" b="1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</a:rPr>
                        <a:t>What new powers could bananas give?</a:t>
                      </a:r>
                      <a:endParaRPr lang="en-GB" sz="4800" dirty="0"/>
                    </a:p>
                    <a:p>
                      <a:endParaRPr lang="en-GB" sz="2000" dirty="0">
                        <a:effectLst/>
                      </a:endParaRP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7170" name="Picture 2" descr="C:\Users\User\AppData\Local\Microsoft\Windows\Temporary Internet Files\Content.IE5\BOO3SIBV\800px-Bananas.svg[1]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496986">
            <a:off x="5397969" y="2592302"/>
            <a:ext cx="3552109" cy="4190250"/>
          </a:xfrm>
          <a:prstGeom prst="rect">
            <a:avLst/>
          </a:prstGeom>
          <a:noFill/>
          <a:scene3d>
            <a:camera prst="orthographicFront">
              <a:rot lat="0" lon="10800000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316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7001" y="38101"/>
            <a:ext cx="11935884" cy="678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6187505"/>
              </p:ext>
            </p:extLst>
          </p:nvPr>
        </p:nvGraphicFramePr>
        <p:xfrm>
          <a:off x="5231471" y="38100"/>
          <a:ext cx="6926560" cy="1554480"/>
        </p:xfrm>
        <a:graphic>
          <a:graphicData uri="http://schemas.openxmlformats.org/drawingml/2006/table">
            <a:tbl>
              <a:tblPr/>
              <a:tblGrid>
                <a:gridCol w="69265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4800" b="1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</a:rPr>
                        <a:t>What new powers could avocados give?</a:t>
                      </a:r>
                      <a:endParaRPr lang="en-GB" sz="4800" dirty="0"/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8200" name="Picture 8" descr="C:\Users\User\AppData\Local\Microsoft\Windows\Temporary Internet Files\Content.IE5\UPPOR0FK\palta2[1]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28249" y="3100756"/>
            <a:ext cx="3562005" cy="3300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1958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7001" y="38101"/>
            <a:ext cx="11935884" cy="678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7647290"/>
              </p:ext>
            </p:extLst>
          </p:nvPr>
        </p:nvGraphicFramePr>
        <p:xfrm>
          <a:off x="5743977" y="0"/>
          <a:ext cx="6448023" cy="1767840"/>
        </p:xfrm>
        <a:graphic>
          <a:graphicData uri="http://schemas.openxmlformats.org/drawingml/2006/table">
            <a:tbl>
              <a:tblPr/>
              <a:tblGrid>
                <a:gridCol w="64480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4800" b="1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</a:rPr>
                        <a:t>What new powers could strawberries give?</a:t>
                      </a:r>
                      <a:endParaRPr lang="en-GB" sz="4800" dirty="0"/>
                    </a:p>
                    <a:p>
                      <a:endParaRPr lang="en-GB" sz="1400" dirty="0">
                        <a:effectLst/>
                      </a:endParaRP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9217" name="Picture 1" descr="C:\Users\User\AppData\Local\Microsoft\Windows\Temporary Internet Files\Content.IE5\7FLBWYJN\15915-illustration-of-a-strawberry-pv[1]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09605">
            <a:off x="4816424" y="3273409"/>
            <a:ext cx="3699732" cy="3174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8883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93183" y="113626"/>
            <a:ext cx="196399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4400" b="1" u="sng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Activity</a:t>
            </a:r>
            <a:endParaRPr lang="en-GB" sz="4400" dirty="0"/>
          </a:p>
        </p:txBody>
      </p:sp>
      <p:sp>
        <p:nvSpPr>
          <p:cNvPr id="3" name="TextBox 2"/>
          <p:cNvSpPr txBox="1"/>
          <p:nvPr/>
        </p:nvSpPr>
        <p:spPr>
          <a:xfrm>
            <a:off x="193182" y="1268389"/>
            <a:ext cx="2859299" cy="341632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2400" dirty="0"/>
              <a:t>Think of a new super power an apple could give you. Then draw yourself in the box using that super power.   Or choose a different fruit or vegetable from the sheets provided.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27D0400-E0DC-7048-A122-B1F36BDEDC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7005" y="287381"/>
            <a:ext cx="7960434" cy="5708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3242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93183" y="113626"/>
            <a:ext cx="423090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4400" b="1" u="sng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Alternate activity</a:t>
            </a:r>
            <a:endParaRPr lang="en-GB" sz="4400" dirty="0"/>
          </a:p>
        </p:txBody>
      </p:sp>
      <p:sp>
        <p:nvSpPr>
          <p:cNvPr id="3" name="TextBox 2"/>
          <p:cNvSpPr txBox="1"/>
          <p:nvPr/>
        </p:nvSpPr>
        <p:spPr>
          <a:xfrm>
            <a:off x="360610" y="1057954"/>
            <a:ext cx="3270096" cy="483209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2800" dirty="0"/>
              <a:t>Design a superhero mask using the template provided. Think of a new super power based on a fruit or vegetable you eat. </a:t>
            </a:r>
          </a:p>
          <a:p>
            <a:endParaRPr lang="en-GB" sz="2800" dirty="0"/>
          </a:p>
          <a:p>
            <a:r>
              <a:rPr lang="en-GB" sz="2800" dirty="0"/>
              <a:t>Demonstrate your new super power to your class.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6765A79-FCA0-A747-A67A-DC54360E5E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4885" y="331172"/>
            <a:ext cx="4067673" cy="58219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E32F19A-0384-9E4A-9D46-4F725B3EF9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4535" y="1923900"/>
            <a:ext cx="2636520" cy="2636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4532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93304" y="0"/>
            <a:ext cx="260539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6000" b="1" u="sng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Plenary</a:t>
            </a:r>
            <a:endParaRPr lang="en-GB" sz="6000" b="1" u="sng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4095" y="1455574"/>
            <a:ext cx="11483809" cy="310854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2800" b="1" dirty="0"/>
              <a:t>Why are fruits and vegetables important for us to eat? </a:t>
            </a:r>
          </a:p>
          <a:p>
            <a:endParaRPr lang="en-GB" sz="2800" b="1" dirty="0"/>
          </a:p>
          <a:p>
            <a:endParaRPr lang="en-GB" sz="2800" b="1" dirty="0"/>
          </a:p>
          <a:p>
            <a:r>
              <a:rPr lang="en-GB" sz="2800" b="1" dirty="0"/>
              <a:t>What fruits and vegetables do you have in your lunchbox? What super powers will you be getting today? </a:t>
            </a:r>
          </a:p>
          <a:p>
            <a:endParaRPr lang="en-GB" sz="2800" b="1" dirty="0"/>
          </a:p>
          <a:p>
            <a:r>
              <a:rPr lang="en-GB" sz="2800" b="1" dirty="0"/>
              <a:t>Share some of your great new super powers with your class. </a:t>
            </a:r>
            <a:endParaRPr lang="en-GB" sz="28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05341" y="5855337"/>
            <a:ext cx="1004552" cy="993137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91282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EE8109F-4731-0640-BC7A-6402EDB47D36}"/>
              </a:ext>
            </a:extLst>
          </p:cNvPr>
          <p:cNvSpPr/>
          <p:nvPr/>
        </p:nvSpPr>
        <p:spPr>
          <a:xfrm>
            <a:off x="171718" y="1258258"/>
            <a:ext cx="11848563" cy="4678204"/>
          </a:xfrm>
          <a:prstGeom prst="rect">
            <a:avLst/>
          </a:prstGeom>
          <a:ln w="25400">
            <a:solidFill>
              <a:schemeClr val="accent5"/>
            </a:solidFill>
          </a:ln>
        </p:spPr>
        <p:txBody>
          <a:bodyPr wrap="square">
            <a:spAutoFit/>
          </a:bodyPr>
          <a:lstStyle/>
          <a:p>
            <a:r>
              <a:rPr lang="en-AU" sz="2000" b="1" dirty="0"/>
              <a:t>KS1 Learning opportunities in Health and Wellbeing</a:t>
            </a:r>
          </a:p>
          <a:p>
            <a:r>
              <a:rPr lang="en-AU" i="1" dirty="0"/>
              <a:t>Pupils learn... </a:t>
            </a:r>
          </a:p>
          <a:p>
            <a:endParaRPr lang="en-AU" i="1" dirty="0"/>
          </a:p>
          <a:p>
            <a:r>
              <a:rPr lang="en-AU" b="1" dirty="0"/>
              <a:t>H2. a</a:t>
            </a:r>
            <a:r>
              <a:rPr lang="en-AU" dirty="0"/>
              <a:t>bout foods that support good health and the risks of eating too much sugar</a:t>
            </a:r>
          </a:p>
          <a:p>
            <a:r>
              <a:rPr lang="en-AU" b="1" dirty="0"/>
              <a:t>H17. </a:t>
            </a:r>
            <a:r>
              <a:rPr lang="en-AU" dirty="0"/>
              <a:t>about things that help people feel good (e.g. playing outside, doing things they enjoy, spending time with family, getting enough sleep</a:t>
            </a:r>
          </a:p>
          <a:p>
            <a:r>
              <a:rPr lang="en-AU" dirty="0"/>
              <a:t> </a:t>
            </a:r>
            <a:endParaRPr lang="en-AU" sz="2000" dirty="0"/>
          </a:p>
          <a:p>
            <a:endParaRPr lang="en-AU" sz="2000" dirty="0">
              <a:effectLst/>
            </a:endParaRPr>
          </a:p>
          <a:p>
            <a:r>
              <a:rPr lang="en-AU" sz="2000" b="1" dirty="0"/>
              <a:t>KS2 Learning opportunities in Health and Wellbeing </a:t>
            </a:r>
          </a:p>
          <a:p>
            <a:r>
              <a:rPr lang="en-AU" i="1" dirty="0"/>
              <a:t>Pupils learn... </a:t>
            </a:r>
          </a:p>
          <a:p>
            <a:endParaRPr lang="en-AU" sz="2000" dirty="0"/>
          </a:p>
          <a:p>
            <a:r>
              <a:rPr lang="en-AU" b="1" dirty="0"/>
              <a:t>H1. </a:t>
            </a:r>
            <a:r>
              <a:rPr lang="en-AU" dirty="0"/>
              <a:t>how to make informed decisions about health</a:t>
            </a:r>
            <a:br>
              <a:rPr lang="en-AU" dirty="0"/>
            </a:br>
            <a:r>
              <a:rPr lang="en-AU" b="1" dirty="0"/>
              <a:t>H2. </a:t>
            </a:r>
            <a:r>
              <a:rPr lang="en-AU" dirty="0"/>
              <a:t>about the elements of a balanced, healthy lifestyle </a:t>
            </a:r>
            <a:endParaRPr lang="en-AU" sz="2000" dirty="0"/>
          </a:p>
          <a:p>
            <a:r>
              <a:rPr lang="en-AU" b="1" dirty="0"/>
              <a:t>H6. </a:t>
            </a:r>
            <a:r>
              <a:rPr lang="en-AU" dirty="0"/>
              <a:t>about what constitutes a healthy diet; how to plan healthy meals; benefits to health and wellbeing of eating nutritionally rich foods; risks associated with not eating a healthy diet including obesity and tooth decay. </a:t>
            </a:r>
            <a:endParaRPr lang="en-AU" sz="2000" dirty="0"/>
          </a:p>
          <a:p>
            <a:endParaRPr lang="en-AU" sz="2000" dirty="0">
              <a:effectLst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B1B86AC-B896-B242-BFB5-3EB578C2D40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0" y="0"/>
          <a:ext cx="12192000" cy="731520"/>
        </p:xfrm>
        <a:graphic>
          <a:graphicData uri="http://schemas.openxmlformats.org/drawingml/2006/table">
            <a:tbl>
              <a:tblPr/>
              <a:tblGrid>
                <a:gridCol w="1219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4200" b="1" kern="1200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PSHE – Programme of Study (UK)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3090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EE8109F-4731-0640-BC7A-6402EDB47D36}"/>
              </a:ext>
            </a:extLst>
          </p:cNvPr>
          <p:cNvSpPr/>
          <p:nvPr/>
        </p:nvSpPr>
        <p:spPr>
          <a:xfrm>
            <a:off x="1394190" y="2108263"/>
            <a:ext cx="7883912" cy="2369880"/>
          </a:xfrm>
          <a:prstGeom prst="rect">
            <a:avLst/>
          </a:prstGeom>
          <a:ln w="25400">
            <a:solidFill>
              <a:schemeClr val="accent5"/>
            </a:solidFill>
          </a:ln>
        </p:spPr>
        <p:txBody>
          <a:bodyPr wrap="square">
            <a:spAutoFit/>
          </a:bodyPr>
          <a:lstStyle/>
          <a:p>
            <a:r>
              <a:rPr lang="en-GB" sz="2400" b="1" dirty="0">
                <a:solidFill>
                  <a:srgbClr val="333333"/>
                </a:solidFill>
                <a:latin typeface="proxima_nova_bold"/>
              </a:rPr>
              <a:t>Science Key Stages 1 and 2: </a:t>
            </a:r>
          </a:p>
          <a:p>
            <a:r>
              <a:rPr lang="en-GB" sz="2400" b="1" dirty="0">
                <a:solidFill>
                  <a:srgbClr val="333333"/>
                </a:solidFill>
                <a:latin typeface="proxima_nova_bold"/>
              </a:rPr>
              <a:t>Animals Including Humans</a:t>
            </a:r>
            <a:endParaRPr lang="en-AU" sz="2400" b="1" dirty="0">
              <a:solidFill>
                <a:srgbClr val="333333"/>
              </a:solidFill>
              <a:latin typeface="proxima_nova_bold"/>
            </a:endParaRPr>
          </a:p>
          <a:p>
            <a:pPr lvl="0"/>
            <a:r>
              <a:rPr lang="en-GB" sz="2000" dirty="0">
                <a:solidFill>
                  <a:srgbClr val="333333"/>
                </a:solidFill>
                <a:latin typeface="proxima_nova_rgregular"/>
              </a:rPr>
              <a:t>Describe the importance for humans of exercise, eating the right amounts of different types of food, and hygiene </a:t>
            </a:r>
            <a:r>
              <a:rPr lang="en-GB" sz="2000" b="1" i="1" dirty="0">
                <a:solidFill>
                  <a:srgbClr val="333333"/>
                </a:solidFill>
                <a:latin typeface="proxima_nova_rgregular"/>
              </a:rPr>
              <a:t>(year 2)</a:t>
            </a:r>
          </a:p>
          <a:p>
            <a:pPr lvl="0"/>
            <a:endParaRPr lang="en-AU" sz="2000" dirty="0">
              <a:solidFill>
                <a:srgbClr val="333333"/>
              </a:solidFill>
              <a:latin typeface="proxima_nova_rgregular"/>
            </a:endParaRPr>
          </a:p>
          <a:p>
            <a:r>
              <a:rPr lang="en-GB" sz="2000" dirty="0">
                <a:solidFill>
                  <a:srgbClr val="333333"/>
                </a:solidFill>
                <a:latin typeface="proxima_nova_rgregular"/>
              </a:rPr>
              <a:t>Find out about and describe the basic needs of animals, including humans, for survival (water, food and air) </a:t>
            </a:r>
            <a:r>
              <a:rPr lang="en-GB" sz="2000" b="1" i="1" dirty="0">
                <a:solidFill>
                  <a:srgbClr val="333333"/>
                </a:solidFill>
                <a:latin typeface="proxima_nova_rgregular"/>
              </a:rPr>
              <a:t>(year 2)</a:t>
            </a:r>
            <a:endParaRPr lang="en-AU" sz="2000" b="1" i="1" dirty="0">
              <a:solidFill>
                <a:srgbClr val="333333"/>
              </a:solidFill>
              <a:latin typeface="proxima_nova_rgregular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B1B86AC-B896-B242-BFB5-3EB578C2D4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1426682"/>
              </p:ext>
            </p:extLst>
          </p:nvPr>
        </p:nvGraphicFramePr>
        <p:xfrm>
          <a:off x="0" y="0"/>
          <a:ext cx="12192000" cy="731520"/>
        </p:xfrm>
        <a:graphic>
          <a:graphicData uri="http://schemas.openxmlformats.org/drawingml/2006/table">
            <a:tbl>
              <a:tblPr/>
              <a:tblGrid>
                <a:gridCol w="1219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4200" b="1" kern="120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Cross Curriculum </a:t>
                      </a:r>
                      <a:r>
                        <a:rPr lang="en-GB" sz="4200" b="1" kern="1200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Objectives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00921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Lesson 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39364" y="1838227"/>
            <a:ext cx="502946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/>
              <a:t>Learning Objective: </a:t>
            </a:r>
            <a:r>
              <a:rPr lang="en-GB" sz="2400" b="1" i="1" dirty="0"/>
              <a:t>To understand how fruits and vegetables benefit us</a:t>
            </a:r>
          </a:p>
          <a:p>
            <a:endParaRPr lang="en-GB" sz="2400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2400" dirty="0"/>
              <a:t>I know fruits and vegetables provide vitamins, minerals and fibre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2400" dirty="0"/>
              <a:t>I understand vitamins, minerals and fibre are essential for our health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I know the jobs of some vitamins and fibre</a:t>
            </a:r>
            <a:endParaRPr lang="en-AU" sz="2400" dirty="0"/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62210" y="449661"/>
            <a:ext cx="5838825" cy="55435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15012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67328" y="1684066"/>
            <a:ext cx="7038046" cy="46177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141669" y="185498"/>
            <a:ext cx="1173265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48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Do you remember what powers the fruits and vegetables in the story gave the superheroes?</a:t>
            </a:r>
            <a:endParaRPr lang="en-GB" sz="4800" dirty="0"/>
          </a:p>
        </p:txBody>
      </p:sp>
    </p:spTree>
    <p:extLst>
      <p:ext uri="{BB962C8B-B14F-4D97-AF65-F5344CB8AC3E}">
        <p14:creationId xmlns:p14="http://schemas.microsoft.com/office/powerpoint/2010/main" val="1865398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71798" y="1"/>
            <a:ext cx="3693153" cy="172979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Table 1"/>
          <p:cNvGraphicFramePr>
            <a:graphicFrameLocks noGrp="1"/>
          </p:cNvGraphicFramePr>
          <p:nvPr>
            <p:extLst/>
          </p:nvPr>
        </p:nvGraphicFramePr>
        <p:xfrm>
          <a:off x="3119669" y="2276872"/>
          <a:ext cx="5760640" cy="2042160"/>
        </p:xfrm>
        <a:graphic>
          <a:graphicData uri="http://schemas.openxmlformats.org/drawingml/2006/table">
            <a:tbl>
              <a:tblPr/>
              <a:tblGrid>
                <a:gridCol w="57606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6400" b="1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Super </a:t>
                      </a:r>
                      <a:endParaRPr lang="en-GB" dirty="0"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algn="ctr"/>
                      <a:r>
                        <a:rPr lang="en-GB" sz="6400" b="1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Powers!</a:t>
                      </a:r>
                      <a:endParaRPr lang="en-GB" dirty="0"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11600" y="2043620"/>
            <a:ext cx="3412437" cy="197008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47688" y="4668287"/>
            <a:ext cx="2992669" cy="172387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7067" y="1733990"/>
            <a:ext cx="3575109" cy="202195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/>
          </p:nvPr>
        </p:nvGraphicFramePr>
        <p:xfrm>
          <a:off x="203202" y="3854206"/>
          <a:ext cx="3374165" cy="548640"/>
        </p:xfrm>
        <a:graphic>
          <a:graphicData uri="http://schemas.openxmlformats.org/drawingml/2006/table">
            <a:tbl>
              <a:tblPr/>
              <a:tblGrid>
                <a:gridCol w="33741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3000" b="1" dirty="0">
                          <a:solidFill>
                            <a:srgbClr val="0000FF"/>
                          </a:solidFill>
                          <a:effectLst/>
                          <a:latin typeface="Comic Sans MS"/>
                        </a:rPr>
                        <a:t>Flying power</a:t>
                      </a:r>
                      <a:endParaRPr lang="en-GB" dirty="0">
                        <a:effectLst/>
                      </a:endParaRP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3052" y="4725263"/>
            <a:ext cx="4339117" cy="16099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274091" y="6309360"/>
          <a:ext cx="4334272" cy="548640"/>
        </p:xfrm>
        <a:graphic>
          <a:graphicData uri="http://schemas.openxmlformats.org/drawingml/2006/table">
            <a:tbl>
              <a:tblPr/>
              <a:tblGrid>
                <a:gridCol w="43342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3000" b="1" dirty="0">
                          <a:solidFill>
                            <a:srgbClr val="0000FF"/>
                          </a:solidFill>
                          <a:effectLst/>
                          <a:latin typeface="Comic Sans MS"/>
                        </a:rPr>
                        <a:t>Super strength</a:t>
                      </a:r>
                      <a:endParaRPr lang="en-GB" dirty="0">
                        <a:effectLst/>
                      </a:endParaRP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/>
          </p:nvPr>
        </p:nvGraphicFramePr>
        <p:xfrm>
          <a:off x="6014153" y="6335187"/>
          <a:ext cx="2973841" cy="548640"/>
        </p:xfrm>
        <a:graphic>
          <a:graphicData uri="http://schemas.openxmlformats.org/drawingml/2006/table">
            <a:tbl>
              <a:tblPr/>
              <a:tblGrid>
                <a:gridCol w="29738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3000" b="1" dirty="0">
                          <a:solidFill>
                            <a:srgbClr val="0000FF"/>
                          </a:solidFill>
                          <a:effectLst/>
                          <a:latin typeface="Comic Sans MS"/>
                        </a:rPr>
                        <a:t>Laser eyes</a:t>
                      </a:r>
                      <a:endParaRPr lang="en-GB" dirty="0">
                        <a:effectLst/>
                      </a:endParaRP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/>
          </p:nvPr>
        </p:nvGraphicFramePr>
        <p:xfrm>
          <a:off x="8694184" y="4006737"/>
          <a:ext cx="3470176" cy="718527"/>
        </p:xfrm>
        <a:graphic>
          <a:graphicData uri="http://schemas.openxmlformats.org/drawingml/2006/table">
            <a:tbl>
              <a:tblPr/>
              <a:tblGrid>
                <a:gridCol w="34701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18527">
                <a:tc>
                  <a:txBody>
                    <a:bodyPr/>
                    <a:lstStyle/>
                    <a:p>
                      <a:r>
                        <a:rPr lang="en-GB" sz="3000" b="1" dirty="0">
                          <a:solidFill>
                            <a:srgbClr val="0000FF"/>
                          </a:solidFill>
                          <a:effectLst/>
                          <a:latin typeface="Comic Sans MS"/>
                        </a:rPr>
                        <a:t>Night Vision</a:t>
                      </a:r>
                      <a:endParaRPr lang="en-GB" dirty="0">
                        <a:effectLst/>
                      </a:endParaRP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/>
          </p:nvPr>
        </p:nvGraphicFramePr>
        <p:xfrm>
          <a:off x="4431291" y="1656224"/>
          <a:ext cx="3374165" cy="548640"/>
        </p:xfrm>
        <a:graphic>
          <a:graphicData uri="http://schemas.openxmlformats.org/drawingml/2006/table">
            <a:tbl>
              <a:tblPr/>
              <a:tblGrid>
                <a:gridCol w="33741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3000" b="1" dirty="0">
                          <a:solidFill>
                            <a:srgbClr val="0000FF"/>
                          </a:solidFill>
                          <a:effectLst/>
                          <a:latin typeface="Comic Sans MS"/>
                        </a:rPr>
                        <a:t>Super speed</a:t>
                      </a:r>
                      <a:endParaRPr lang="en-GB" dirty="0">
                        <a:effectLst/>
                      </a:endParaRP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8" name="Rounded Rectangle 17"/>
          <p:cNvSpPr/>
          <p:nvPr/>
        </p:nvSpPr>
        <p:spPr>
          <a:xfrm rot="16200000">
            <a:off x="5006145" y="-1112671"/>
            <a:ext cx="2224458" cy="4416555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Rounded Rectangle 18"/>
          <p:cNvSpPr/>
          <p:nvPr/>
        </p:nvSpPr>
        <p:spPr>
          <a:xfrm rot="16200000">
            <a:off x="8862282" y="1338569"/>
            <a:ext cx="2879038" cy="3780398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Rounded Rectangle 19"/>
          <p:cNvSpPr/>
          <p:nvPr/>
        </p:nvSpPr>
        <p:spPr>
          <a:xfrm rot="16200000">
            <a:off x="6314720" y="3554865"/>
            <a:ext cx="2075761" cy="4416557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ounded Rectangle 20"/>
          <p:cNvSpPr/>
          <p:nvPr/>
        </p:nvSpPr>
        <p:spPr>
          <a:xfrm rot="16200000">
            <a:off x="673143" y="1116104"/>
            <a:ext cx="2563811" cy="3910098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Rounded Rectangle 21"/>
          <p:cNvSpPr/>
          <p:nvPr/>
        </p:nvSpPr>
        <p:spPr>
          <a:xfrm rot="16200000">
            <a:off x="1319101" y="3480517"/>
            <a:ext cx="2224458" cy="4416555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7979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580" y="122420"/>
            <a:ext cx="1184856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200" dirty="0"/>
              <a:t>Fruits and vegetables may not really make us fly, but they do contain important </a:t>
            </a:r>
            <a:r>
              <a:rPr lang="en-GB" sz="3200" b="1" dirty="0"/>
              <a:t>vitamins and minerals</a:t>
            </a:r>
            <a:r>
              <a:rPr lang="en-GB" sz="3200" dirty="0"/>
              <a:t> that we cannot get anywhere else. These perform many important jobs in our body. Check out some examples.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2E00104-F76C-CB48-935E-E6818256920F}"/>
              </a:ext>
            </a:extLst>
          </p:cNvPr>
          <p:cNvSpPr/>
          <p:nvPr/>
        </p:nvSpPr>
        <p:spPr>
          <a:xfrm>
            <a:off x="2209359" y="6334780"/>
            <a:ext cx="77350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28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Fruits and vegetables really do have super powers!</a:t>
            </a:r>
            <a:endParaRPr lang="en-GB" sz="28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5A6BCF9-6616-874A-9D71-FEC13B0EED4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187149">
            <a:off x="1976716" y="2537260"/>
            <a:ext cx="1882590" cy="223029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403D131-65F8-2040-82AD-DBBCE4B8004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09330" y="2487706"/>
            <a:ext cx="3049406" cy="232940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448AF78-7B49-FE4F-AC85-A0AC1C689A3B}"/>
              </a:ext>
            </a:extLst>
          </p:cNvPr>
          <p:cNvSpPr txBox="1"/>
          <p:nvPr/>
        </p:nvSpPr>
        <p:spPr>
          <a:xfrm>
            <a:off x="7293492" y="4817113"/>
            <a:ext cx="34693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 vitamins help your bodies fight germs and infection. Keeping you healthy and strong.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C3AE9C4-8E7F-1140-BC5B-490CD03B8B06}"/>
              </a:ext>
            </a:extLst>
          </p:cNvPr>
          <p:cNvSpPr txBox="1"/>
          <p:nvPr/>
        </p:nvSpPr>
        <p:spPr>
          <a:xfrm>
            <a:off x="1663657" y="4817113"/>
            <a:ext cx="34693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 vitamins turn protein, carbohydrates and fat into energy. So you can stay active. </a:t>
            </a:r>
          </a:p>
        </p:txBody>
      </p:sp>
    </p:spTree>
    <p:extLst>
      <p:ext uri="{BB962C8B-B14F-4D97-AF65-F5344CB8AC3E}">
        <p14:creationId xmlns:p14="http://schemas.microsoft.com/office/powerpoint/2010/main" val="2839260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2E00104-F76C-CB48-935E-E6818256920F}"/>
              </a:ext>
            </a:extLst>
          </p:cNvPr>
          <p:cNvSpPr/>
          <p:nvPr/>
        </p:nvSpPr>
        <p:spPr>
          <a:xfrm>
            <a:off x="2209359" y="6334780"/>
            <a:ext cx="77350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28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Fruits and vegetables really do have super powers!</a:t>
            </a:r>
            <a:endParaRPr lang="en-GB" sz="28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0215F18-C2E7-1B45-9EFB-72E6767CC7D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0000" r="13950"/>
          <a:stretch/>
        </p:blipFill>
        <p:spPr>
          <a:xfrm>
            <a:off x="4911756" y="2169559"/>
            <a:ext cx="2716307" cy="252102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6A8CEADC-D023-3C40-8AA5-AEE6CFD38DA1}"/>
              </a:ext>
            </a:extLst>
          </p:cNvPr>
          <p:cNvSpPr txBox="1"/>
          <p:nvPr/>
        </p:nvSpPr>
        <p:spPr>
          <a:xfrm>
            <a:off x="4535238" y="4828736"/>
            <a:ext cx="34693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Vitamin A helps us to see well and even in the dark!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0CA674C-5EE6-1A48-BA3B-07CFEDD135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75844" y="490890"/>
            <a:ext cx="2068405" cy="3264319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566EBB4C-699A-B044-AF6B-54EFF9F80123}"/>
              </a:ext>
            </a:extLst>
          </p:cNvPr>
          <p:cNvSpPr txBox="1"/>
          <p:nvPr/>
        </p:nvSpPr>
        <p:spPr>
          <a:xfrm>
            <a:off x="8506725" y="3767250"/>
            <a:ext cx="34693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 Vitamins help keep our brain and nerves working well. They help you feel happy. 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98FA4996-45E0-8445-AF89-AFCB7BD425E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95933"/>
            <a:ext cx="3724835" cy="4092073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38C09121-F49F-FD41-A865-5B5D558D6BC6}"/>
              </a:ext>
            </a:extLst>
          </p:cNvPr>
          <p:cNvSpPr txBox="1"/>
          <p:nvPr/>
        </p:nvSpPr>
        <p:spPr>
          <a:xfrm>
            <a:off x="255492" y="4321248"/>
            <a:ext cx="34693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Vitamin C helps your skin to heal. </a:t>
            </a:r>
          </a:p>
        </p:txBody>
      </p:sp>
    </p:spTree>
    <p:extLst>
      <p:ext uri="{BB962C8B-B14F-4D97-AF65-F5344CB8AC3E}">
        <p14:creationId xmlns:p14="http://schemas.microsoft.com/office/powerpoint/2010/main" val="577643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DD56A0A-BB11-FC42-A654-799A0FC00D0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0742" y="1188720"/>
            <a:ext cx="4822156" cy="406997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130E4A5-A0C3-3645-90CA-69FF289D5EFB}"/>
              </a:ext>
            </a:extLst>
          </p:cNvPr>
          <p:cNvSpPr txBox="1"/>
          <p:nvPr/>
        </p:nvSpPr>
        <p:spPr>
          <a:xfrm>
            <a:off x="5943600" y="915384"/>
            <a:ext cx="4465320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/>
              <a:t>Fibre</a:t>
            </a:r>
            <a:endParaRPr lang="en-US" sz="3600" b="1" dirty="0"/>
          </a:p>
          <a:p>
            <a:endParaRPr lang="en-US" dirty="0"/>
          </a:p>
          <a:p>
            <a:r>
              <a:rPr lang="en-AU" sz="2000" dirty="0"/>
              <a:t>Fibre is found in plant foods like fruits, vegetables, whole grains, and beans.</a:t>
            </a:r>
          </a:p>
          <a:p>
            <a:endParaRPr lang="en-AU" sz="2000" dirty="0"/>
          </a:p>
          <a:p>
            <a:r>
              <a:rPr lang="en-AU" sz="2000" dirty="0"/>
              <a:t>It can be beneficial in many ways. These include: </a:t>
            </a:r>
          </a:p>
          <a:p>
            <a:endParaRPr lang="en-AU" sz="2000" dirty="0"/>
          </a:p>
          <a:p>
            <a:pPr marL="285750" indent="-285750">
              <a:buFontTx/>
              <a:buChar char="-"/>
            </a:pPr>
            <a:r>
              <a:rPr lang="en-AU" sz="2000" dirty="0"/>
              <a:t>It helps us keep our digestive system healthy</a:t>
            </a:r>
          </a:p>
          <a:p>
            <a:pPr marL="285750" indent="-285750">
              <a:buFontTx/>
              <a:buChar char="-"/>
            </a:pPr>
            <a:r>
              <a:rPr lang="en-AU" sz="2000" dirty="0"/>
              <a:t>It helps us regulate the intake of sugar into our bloodstream</a:t>
            </a:r>
          </a:p>
          <a:p>
            <a:pPr marL="285750" indent="-285750">
              <a:buFontTx/>
              <a:buChar char="-"/>
            </a:pPr>
            <a:r>
              <a:rPr lang="en-AU" sz="2000" dirty="0"/>
              <a:t>It gives you that feeling of being full after you have eaten</a:t>
            </a:r>
            <a:endParaRPr lang="en-US" sz="20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AA1AC69-E2CF-EA4D-8123-53F5196ABF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1200" y="0"/>
            <a:ext cx="2103120" cy="2103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857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76011" y="146862"/>
            <a:ext cx="1183997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48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Let’s use our imagination to create </a:t>
            </a:r>
            <a:r>
              <a:rPr lang="en-GB" sz="48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new</a:t>
            </a:r>
            <a:r>
              <a:rPr lang="en-GB" sz="48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 super powers for fruits and vegetables!</a:t>
            </a:r>
            <a:endParaRPr lang="en-GB" sz="4800" dirty="0"/>
          </a:p>
        </p:txBody>
      </p:sp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46877" y="1810651"/>
            <a:ext cx="6749212" cy="4529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84355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7001" y="38101"/>
            <a:ext cx="11935884" cy="678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5966885" y="25222"/>
            <a:ext cx="6096000" cy="144655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4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What new powers could broccoli give?</a:t>
            </a:r>
            <a:endParaRPr lang="en-GB" sz="44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37E694E-DB23-6C4F-986C-61D4CB2CCC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356497">
            <a:off x="5389502" y="3536981"/>
            <a:ext cx="3180144" cy="299842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795FE09-011F-1B48-BEDB-FE8CA58D8D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295232">
            <a:off x="4504871" y="2757732"/>
            <a:ext cx="3180144" cy="2998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9380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Retrospect">
  <a:themeElements>
    <a:clrScheme name="Custom 3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FFFF00"/>
      </a:accent1>
      <a:accent2>
        <a:srgbClr val="F7EC57"/>
      </a:accent2>
      <a:accent3>
        <a:srgbClr val="000000"/>
      </a:accent3>
      <a:accent4>
        <a:srgbClr val="FFFFCC"/>
      </a:accent4>
      <a:accent5>
        <a:srgbClr val="FFC000"/>
      </a:accent5>
      <a:accent6>
        <a:srgbClr val="FFFF00"/>
      </a:accent6>
      <a:hlink>
        <a:srgbClr val="FFFF00"/>
      </a:hlink>
      <a:folHlink>
        <a:srgbClr val="FFFFC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10155</TotalTime>
  <Words>626</Words>
  <Application>Microsoft Macintosh PowerPoint</Application>
  <PresentationFormat>Widescreen</PresentationFormat>
  <Paragraphs>69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5" baseType="lpstr">
      <vt:lpstr>Arial</vt:lpstr>
      <vt:lpstr>Calibri</vt:lpstr>
      <vt:lpstr>Calibri Light</vt:lpstr>
      <vt:lpstr>Comic Sans MS</vt:lpstr>
      <vt:lpstr>proxima_nova_bold</vt:lpstr>
      <vt:lpstr>proxima_nova_rgregular</vt:lpstr>
      <vt:lpstr>Retrospect</vt:lpstr>
      <vt:lpstr>PowerPoint Presentation</vt:lpstr>
      <vt:lpstr>Lesson 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HAILEYBURY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Jessica Reardon</dc:creator>
  <cp:lastModifiedBy>Microsoft Office User</cp:lastModifiedBy>
  <cp:revision>86</cp:revision>
  <dcterms:created xsi:type="dcterms:W3CDTF">2015-12-16T03:40:36Z</dcterms:created>
  <dcterms:modified xsi:type="dcterms:W3CDTF">2025-09-24T04:21:18Z</dcterms:modified>
</cp:coreProperties>
</file>